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33"/>
  </p:notesMasterIdLst>
  <p:handoutMasterIdLst>
    <p:handoutMasterId r:id="rId34"/>
  </p:handoutMasterIdLst>
  <p:sldIdLst>
    <p:sldId id="256" r:id="rId15"/>
    <p:sldId id="284" r:id="rId16"/>
    <p:sldId id="273" r:id="rId17"/>
    <p:sldId id="274" r:id="rId18"/>
    <p:sldId id="276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71" r:id="rId31"/>
    <p:sldId id="272" r:id="rId32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3ABA149-F5DC-4DC0-82C3-9731E459E0F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1E4548FD-66F6-4881-9156-BECCA3712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2782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1638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09"/>
            <a:ext cx="558760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392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90751" y="707405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589201" cy="4163351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9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6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4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8401" y="697229"/>
            <a:ext cx="4673600" cy="34861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67" tIns="46584" rIns="93167" bIns="46584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9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7870" y="697867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0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7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7870" y="697867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0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8401" y="697229"/>
            <a:ext cx="4673600" cy="34861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67" tIns="46584" rIns="93167" bIns="46584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47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9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1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108-55DA-4474-8EB4-976E4BE7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E82-7D4C-447F-B8C7-604A2B2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2C3F-1599-40EF-ADF5-4DB09D7F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7BCA-68BD-4936-8FCD-FAF99206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DB5-4383-4F83-822D-29BDCECB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55C3-5193-4026-9ABB-3577F37F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C674-C969-492E-A3E3-FE88111A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00FF-D816-4B3B-9514-0482B413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CAB-5696-4741-A847-DFE7CC88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E52-BF24-4930-A7DA-F56E5A6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46F-D1A4-442F-B6AD-2C052E18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121E-6808-4CB4-A70B-C0F937E3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E168-2ED6-43F4-8056-596B85B6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3C89-8968-4B1B-AD04-AC31E950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58C4-01AD-49C7-AD15-10199613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02BF-7943-46F0-81BC-5D304DFD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4F6-D918-47DD-B8D1-9BA7AC8C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EF14-760F-48B7-84B0-91543257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68CB-DB7D-4EBC-AE0D-AFF043B7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0ABE-9939-40AB-B2EF-9BFE506E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99D-F498-49F6-83B8-B272A9F9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3A3A-DC86-460D-AE3F-EFA4957C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8D30-F427-43B5-9C27-6C0A1998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5288-3A3B-43D0-888B-E81B2E0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3308-2FAB-4C78-A409-4FDCEF10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5B14-299A-49E4-A5A9-08C0688A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54B9-C3EA-4D95-B197-3CCEA4D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BFD9-CF24-4166-98FC-3DA3F2CB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134-F59F-4DDF-8B78-0EA5DC22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D406-A262-481D-B022-F9F5C637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4722-8BB4-4C4B-807E-9618628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850-2C14-489E-9B08-7A4E4268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DADE-806B-4405-BF08-AFFE23B9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531A-3368-414B-BF8D-9EFCC0DE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2AD2-5106-4571-B859-715E3225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15E2-72D4-4C3A-9FEF-32EFF95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6DE8-D9B3-450E-B5DA-4BF930F2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6AEB-AAC1-483E-8005-CB8434AB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6F3-063D-4340-8D66-3D9F6BEE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2AA-AB3D-4B88-BBDC-43D9CE47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AD91-50ED-4E66-A2E2-A4FC34C21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EB3-C4FF-4899-9472-FCCAE128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D4C0-DE6D-49F7-9D82-D528AF41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0A9F-E81D-47B5-AF41-1E1705F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F971-E7F4-490F-A5C8-1F898F1D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3FAC-DA4F-4F3E-9AAD-AB53F03C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3AEE-21EB-4AC3-9933-20697C1A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D02-2F29-4402-9959-DB26B7D5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0F34-34EE-4384-AC5F-0C61B0D7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55C7-BC73-40CB-A907-A75E411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91E2-6713-4590-980A-7F1A68C5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43D-E8C5-4092-B01D-BDBA8D2C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36B0-D9E0-47BD-9E0C-08D13BAC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C803-BB2A-41CD-819E-826E09F6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CA-FF23-4FFB-978C-0386F84D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25BA-F3AF-4F0D-B78C-61F7D94E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C495-52C7-4F4B-B354-E0AADC6F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620-BCC7-487A-9781-F1D11C28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65C0-3297-438C-BED3-A65F50D8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AABE-4B4E-4961-AA8E-D52D432B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BC2-5BFF-49AB-A0EB-CAB27926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6534-6A4D-4C57-9E8E-BFFCF2FE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BCCB-BF2E-4070-B9CD-4459C7E6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B4A0-FD67-43A3-A297-2A1C604E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DBDB-2C38-4B65-9233-30A5CE71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728E-C455-43E2-8C30-CE0E8AF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DE798-D10B-4C87-AD3E-51765CA5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E683-62EE-4DAA-9AA1-730D8B10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DA-8E3F-4229-8350-0954A620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DD89-366C-4411-BAC8-2A7D2D8E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94AE-CAA6-4C80-A80C-04C07846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2BA2-DFCC-473C-9159-1E353693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219E-93BA-4910-A5E6-1EEEF74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88E-B558-4F4B-B3A1-937CEF8A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1EA-C8A6-4FBE-8CC4-354F6275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6ED3-EE80-46AE-9F83-73902438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416E-3837-450D-983F-70F51FF9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3780-C2C7-4795-890E-717862CC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F63-0729-4EFC-ADED-85E1A4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C1E0-AC92-4363-9957-57FD67AC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C9D3-475A-4351-B9E6-178590D5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51D4-4B64-45E4-9757-EAD89254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9D0-5D20-4071-92F4-91F907D0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28EF-FBF0-4D96-BFA0-AD7691CE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5BAC-DF42-4285-8D0B-C8CA42B1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BAD-8A23-4C18-B419-BB0525CF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35CC-95AB-4F46-9D40-23BC4A93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69-DBD3-49FC-87C5-A6A87C71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D17-12F1-4594-83C5-DC35A2456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5199-5ED2-4048-A99C-937AED06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0A5-1490-48F5-A8FE-0B4A9E35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8270-8DEE-4236-BF75-1E73926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668C-1798-4674-8AE4-E3EF935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26DC-4138-4925-8846-34A1ECB9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CE52-8A4D-4FD4-B9DA-7442ADAA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133-82DD-421C-AE53-587B42A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6E92-56BC-4672-97EF-FDBB90366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3F39-81A9-41BF-81E1-06CEC849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7B66-DE87-4AE4-9153-C32B0028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0DF9-4E12-4076-A193-31B7ADF4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4968-7804-480F-8DA9-AB61D020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5F43-C418-4C04-A951-CB418D41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E2F8-4FFD-40F4-82A0-F5C9026A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A899-CE1D-4EE5-BA79-15C67744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7A0-2591-4D34-BAA7-941BB768A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AFE9-A8BE-4C10-8747-2A296F47F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05E-2130-43A8-B869-92321C7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128E-8D0F-4F9D-9F42-EC1BFA29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C0E4-F7F6-4B90-A275-ABA902BA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DF0E-A3BD-4354-B933-25FE4729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6400-8F4E-41AC-BCD4-42FD55D7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4C0A-0DDA-4C88-A4EB-2FA96ADE6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EDA3-1A88-4762-94EC-DC945586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16B-7DEE-4525-8379-469527C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5AEF-BD25-4078-A9D4-51C1C1AA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56C2-C09B-4FFE-B713-3078445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FE47-F0A1-4650-BB29-852E9A2B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7C82-1090-428E-83DE-CE6D25E3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E2CA-128F-440B-BC77-741820CF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E650-24DA-45CB-B8DA-9F846199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4804-C19D-4C56-8E6C-0D9D3A23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964-4A16-4946-9EB4-0126F3BF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574-8B1F-4CD3-8898-54CF2562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312C5-E7C9-47BC-B261-E286545B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EB14-51CF-48DD-B1D7-4563C60C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3EE6-38EB-480C-A957-DDB7CF8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E608-9BE6-470D-99CB-BBB85E1B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9CE9-164A-4734-A7FB-70922A3D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05-6186-4E2D-B60D-D9CE94EC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4B2B-82F8-4980-A37D-7E338C7B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6438-13F9-4346-85B4-02C954BB2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664E-2EC2-4645-8081-AE5946CB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7450-3D69-4C3B-B2A2-D1A8831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E3B6-8C2C-44F3-9719-F52E78B2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D4E-4454-4CF1-B792-D1F7ED2E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097-1B00-4E14-9E1D-91758496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FDB2-0E58-4498-A0E6-3C9132B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CCE9-9FC1-4B21-A3F2-C083ACCA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CD03-9557-443A-A61A-51D5F053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78751-9922-4E46-BA6D-26EBE43E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F6F5-3237-4EF8-8EA9-C9D1BE2A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3EED-23D0-4430-ACDA-BF7A2CED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99D-816D-4998-B7E0-CF87C9FB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4FB-5DA3-4EE6-9309-BAC018BC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5441-8F6C-4827-9373-26D99207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374A-8057-450A-BC2B-7657BA8F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F9FC-9F32-434A-8000-3E2EC035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4480E-69EE-4238-897A-F37BAAF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FC6-ACB5-4F7E-B562-5870671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BE25-68F1-42A0-A4D4-21A55857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D164-82ED-4988-A827-CFBA9F15E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5F2-498C-422C-8432-BA8F945A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EFDD-FE4A-405A-9E09-1D2740D7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BFF1-411D-4D9C-BA3B-7AF80158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F46-7B5D-44D4-B9FB-8E1645AB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9F052E-75B6-437D-BAE3-7450812E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B34F547-8A3C-4E9A-917C-2C1B44F9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5B34E8-CECF-47BE-9433-7E0486AC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50CF0D5-763B-4AF3-B75A-B33E890E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794150-52F8-4E86-A53A-165FDF6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E14E2C7-45C6-466B-A5E3-9E77C3C1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6E7C83-21C2-40E6-ABE3-EF0B6AB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A11DD1-BAA7-4FE2-96EB-74E605C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5A3904D-A0D7-44D8-9C58-3F597A6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90934F7-A862-427E-8E70-985ECEDA9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71ECF84-F618-4221-AFFD-C34EC7C1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DDA5AB-134E-48E9-9C58-2F5A69DD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1956502-4BF2-4F43-B8C4-BEED7E74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84B59F1-6E6E-4488-A17D-DD7865AF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Psychology 202a</a:t>
            </a:r>
            <a:br>
              <a:rPr lang="en-US" sz="4400">
                <a:solidFill>
                  <a:srgbClr val="000000"/>
                </a:solidFill>
              </a:rPr>
            </a:br>
            <a:r>
              <a:rPr lang="en-US" sz="4400">
                <a:solidFill>
                  <a:srgbClr val="000000"/>
                </a:solidFill>
              </a:rPr>
              <a:t>Advanced Psychological Statistics</a:t>
            </a:r>
            <a:br>
              <a:rPr lang="en-US" sz="4400">
                <a:solidFill>
                  <a:srgbClr val="000000"/>
                </a:solidFill>
              </a:rPr>
            </a:b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24,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rule, revisited.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coin toss is 'H' OR 2</a:t>
            </a:r>
            <a:r>
              <a:rPr lang="en-US" baseline="33000"/>
              <a:t>nd</a:t>
            </a:r>
            <a:r>
              <a:rPr lang="en-US"/>
              <a:t> coin toss is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  ½ + ½ - (½ * ½) = ¾.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IQ &gt; 136 OR 2</a:t>
            </a:r>
            <a:r>
              <a:rPr lang="en-US" baseline="33000"/>
              <a:t>nd</a:t>
            </a:r>
            <a:r>
              <a:rPr lang="en-US"/>
              <a:t> IQ &gt; 136)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  .00135 + .00135 - .00135*.00135 </a:t>
            </a:r>
            <a:r>
              <a:rPr lang="en-US">
                <a:latin typeface="Symbol" pitchFamily="18" charset="2"/>
              </a:rPr>
              <a:t></a:t>
            </a:r>
            <a:r>
              <a:rPr lang="en-US"/>
              <a:t> .0027.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10550" cy="1341437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Empirical validation of  probability laws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An interlude in R occurs here.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Bayes' theorem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05325"/>
          </a:xfr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Bayes' theorem provides a way to reverse conditional probabilities: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Equivalently,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8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01114392"/>
              </p:ext>
            </p:extLst>
          </p:nvPr>
        </p:nvGraphicFramePr>
        <p:xfrm>
          <a:off x="1219200" y="2695575"/>
          <a:ext cx="58674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2501640" imgH="444240" progId="Equation.3">
                  <p:embed/>
                </p:oleObj>
              </mc:Choice>
              <mc:Fallback>
                <p:oleObj name="Equation" r:id="rId4" imgW="25016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95575"/>
                        <a:ext cx="5867400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6" imgW="719640" imgH="359640" progId="">
                  <p:embed/>
                </p:oleObj>
              </mc:Choice>
              <mc:Fallback>
                <p:oleObj r:id="rId6" imgW="719640" imgH="3596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43054967"/>
              </p:ext>
            </p:extLst>
          </p:nvPr>
        </p:nvGraphicFramePr>
        <p:xfrm>
          <a:off x="1219200" y="4445000"/>
          <a:ext cx="58340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2476440" imgH="444240" progId="Equation.3">
                  <p:embed/>
                </p:oleObj>
              </mc:Choice>
              <mc:Fallback>
                <p:oleObj name="Equation" r:id="rId8" imgW="24764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45000"/>
                        <a:ext cx="58340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Deriving Bayes’ theorem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531416"/>
              </p:ext>
            </p:extLst>
          </p:nvPr>
        </p:nvGraphicFramePr>
        <p:xfrm>
          <a:off x="685800" y="1755775"/>
          <a:ext cx="73914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2895480" imgH="1523880" progId="Equation.3">
                  <p:embed/>
                </p:oleObj>
              </mc:Choice>
              <mc:Fallback>
                <p:oleObj name="Equation" r:id="rId3" imgW="289548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5775"/>
                        <a:ext cx="7391400" cy="389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Bayes’ theorem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0532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Medical tests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Usually, we are told the test’s </a:t>
            </a:r>
            <a:r>
              <a:rPr lang="en-US" i="1">
                <a:latin typeface="Arial Unicode MS" pitchFamily="34" charset="-128"/>
              </a:rPr>
              <a:t>sensitivity</a:t>
            </a:r>
            <a:r>
              <a:rPr lang="en-US">
                <a:latin typeface="Arial Unicode MS" pitchFamily="34" charset="-128"/>
              </a:rPr>
              <a:t> and its </a:t>
            </a:r>
            <a:r>
              <a:rPr lang="en-US" i="1">
                <a:latin typeface="Arial Unicode MS" pitchFamily="34" charset="-128"/>
              </a:rPr>
              <a:t>specificity</a:t>
            </a:r>
            <a:r>
              <a:rPr lang="en-US">
                <a:latin typeface="Arial Unicode MS" pitchFamily="34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Let </a:t>
            </a:r>
            <a:r>
              <a:rPr lang="en-US" i="1">
                <a:latin typeface="Arial Unicode MS" pitchFamily="34" charset="-128"/>
              </a:rPr>
              <a:t>A </a:t>
            </a:r>
            <a:r>
              <a:rPr lang="en-US">
                <a:latin typeface="Arial Unicode MS" pitchFamily="34" charset="-128"/>
              </a:rPr>
              <a:t>denote “has earlobe cancer.”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Let </a:t>
            </a:r>
            <a:r>
              <a:rPr lang="en-US" i="1">
                <a:latin typeface="Arial Unicode MS" pitchFamily="34" charset="-128"/>
              </a:rPr>
              <a:t>B</a:t>
            </a:r>
            <a:r>
              <a:rPr lang="en-US">
                <a:latin typeface="Arial Unicode MS" pitchFamily="34" charset="-128"/>
              </a:rPr>
              <a:t> denote “tests positive for earlobe cancer.”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Sensitivity is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Specificity is 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3989728"/>
              </p:ext>
            </p:extLst>
          </p:nvPr>
        </p:nvGraphicFramePr>
        <p:xfrm>
          <a:off x="3276600" y="5013325"/>
          <a:ext cx="144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634680" imgH="228600" progId="Equation.3">
                  <p:embed/>
                </p:oleObj>
              </mc:Choice>
              <mc:Fallback>
                <p:oleObj name="Equation" r:id="rId3" imgW="6346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13325"/>
                        <a:ext cx="14478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93856464"/>
              </p:ext>
            </p:extLst>
          </p:nvPr>
        </p:nvGraphicFramePr>
        <p:xfrm>
          <a:off x="3276600" y="5581650"/>
          <a:ext cx="1447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81650"/>
                        <a:ext cx="14478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a hypothetical table</a:t>
            </a:r>
          </a:p>
        </p:txBody>
      </p:sp>
      <p:graphicFrame>
        <p:nvGraphicFramePr>
          <p:cNvPr id="57560" name="Group 21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08963" cy="4505326"/>
        </p:xfrm>
        <a:graphic>
          <a:graphicData uri="http://schemas.openxmlformats.org/drawingml/2006/table">
            <a:tbl>
              <a:tblPr/>
              <a:tblGrid>
                <a:gridCol w="205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 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Does not have EC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5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Tests positive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125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Tests negative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that table, we can get: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P(Have disease) = 17 / 1500</a:t>
            </a:r>
          </a:p>
          <a:p>
            <a:r>
              <a:rPr lang="en-US"/>
              <a:t>P(Test positive) = 19 / 1500</a:t>
            </a:r>
          </a:p>
          <a:p>
            <a:r>
              <a:rPr lang="en-US"/>
              <a:t>P(Have disease | test positive) = 15 / 19</a:t>
            </a:r>
          </a:p>
          <a:p>
            <a:r>
              <a:rPr lang="en-US"/>
              <a:t>P(Have disease | test negative) = 2 / 1481</a:t>
            </a:r>
          </a:p>
          <a:p>
            <a:r>
              <a:rPr lang="en-US"/>
              <a:t>P(Test positive | have disease) = 15 / 17</a:t>
            </a:r>
          </a:p>
          <a:p>
            <a:r>
              <a:rPr lang="en-US"/>
              <a:t>P(Test positive | no disease) = 4 / 1483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But a pharmaceutical company gives us: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Sensitivity = 15 / 17</a:t>
            </a:r>
          </a:p>
          <a:p>
            <a:r>
              <a:rPr lang="en-US" dirty="0"/>
              <a:t>Specificity = 1479 / 1483</a:t>
            </a:r>
          </a:p>
          <a:p>
            <a:r>
              <a:rPr lang="en-US" dirty="0"/>
              <a:t>If we know the base rate (probability of having the disease), then we can use Bayes’ theorem to figure out         P(disease | positive test).</a:t>
            </a:r>
          </a:p>
          <a:p>
            <a:r>
              <a:rPr lang="en-US" dirty="0"/>
              <a:t>(worked out on in 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little more on probability.</a:t>
            </a:r>
          </a:p>
          <a:p>
            <a:r>
              <a:rPr lang="en-US"/>
              <a:t>Sampling distributions.</a:t>
            </a:r>
          </a:p>
          <a:p>
            <a:r>
              <a:rPr lang="en-US"/>
              <a:t>Introducing hypothesis testing through the binomial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The Plan for Today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Rules for combining probabilities.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Bayes’ theorem.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Recapping types of distributions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630863"/>
          </a:xfrm>
        </p:spPr>
        <p:txBody>
          <a:bodyPr/>
          <a:lstStyle/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So far, we have discussed two types of distributions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Values that a variable takes on, with frequencies (or relative frequencies) of those values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Probability 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Values that a random variable </a:t>
            </a:r>
            <a:r>
              <a:rPr lang="en-US" i="1"/>
              <a:t>could</a:t>
            </a:r>
            <a:r>
              <a:rPr lang="en-US"/>
              <a:t> take on, together with probabilities of those values</a:t>
            </a:r>
          </a:p>
          <a:p>
            <a:pPr marL="323850" indent="-32385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Similarities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We’ve seen that the same ways of thinking can help us understand the shape of both types of distribution.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trick to understanding probability distributions is to apply those ways of thinking to what </a:t>
            </a:r>
            <a:r>
              <a:rPr lang="en-US" i="1"/>
              <a:t>would</a:t>
            </a:r>
            <a:r>
              <a:rPr lang="en-US"/>
              <a:t> happen in the long run.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Continuous random variables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Examples: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Normal distribution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Uniform distribution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New terminology:  probability density function (abbreviated “pdf”)</a:t>
            </a:r>
            <a:r>
              <a:rPr lang="ar-SA"/>
              <a:t>‏</a:t>
            </a:r>
            <a:endParaRPr lang="en-US"/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Investigating some properties of the uniform distribution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61327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Used for combining events with an “OR”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Simple form (requires mutually exclusive events):  P(A or B) = P(A) + P(B)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die comes up 1 OR 2)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P(spinner lands between 0 and ¼ OR between ½ and ¾)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N(0,1) &lt; -1.96 OR &gt; 1.96)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more complex form:  P(A or B) = P(A) + P(B) – P(A and 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Does not require mutual exclusivity.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coin toss is 'H' OR 2</a:t>
            </a:r>
            <a:r>
              <a:rPr lang="en-US" baseline="33000"/>
              <a:t>nd</a:t>
            </a:r>
            <a:r>
              <a:rPr lang="en-US"/>
              <a:t> coin toss is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IQ &gt; 136 OR 2</a:t>
            </a:r>
            <a:r>
              <a:rPr lang="en-US" baseline="33000"/>
              <a:t>nd</a:t>
            </a:r>
            <a:r>
              <a:rPr lang="en-US"/>
              <a:t> IQ &gt; 136)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But there's a problem: how do we get     P(A and B)?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Used for combining events with an 'AND'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Simple form (requires independent events): P(A and B) = P(A) P(B).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coin toss = 'H' AND 2</a:t>
            </a:r>
            <a:r>
              <a:rPr lang="en-US" baseline="33000"/>
              <a:t>nd</a:t>
            </a:r>
            <a:r>
              <a:rPr lang="en-US"/>
              <a:t> coin toss =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spin &gt; ½ AND 2</a:t>
            </a:r>
            <a:r>
              <a:rPr lang="en-US" baseline="33000"/>
              <a:t>nd</a:t>
            </a:r>
            <a:r>
              <a:rPr lang="en-US"/>
              <a:t> spin &lt; ¾ 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more complex form (does not require independence): 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P(A and B) = P(A) P(B|A)  or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P(A and B) = P(B) P(A|B)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vertical bar is read “given” and indicates conditional probability.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734</Words>
  <Application>Microsoft Office PowerPoint</Application>
  <PresentationFormat>On-screen Show (4:3)</PresentationFormat>
  <Paragraphs>97</Paragraphs>
  <Slides>18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9" baseType="lpstr">
      <vt:lpstr>Arial</vt:lpstr>
      <vt:lpstr>Arial Unicode MS</vt:lpstr>
      <vt:lpstr>Lucida Sans Unicode</vt:lpstr>
      <vt:lpstr>Symbol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Equation</vt:lpstr>
      <vt:lpstr>PowerPoint Presentation</vt:lpstr>
      <vt:lpstr>The Plan for Today</vt:lpstr>
      <vt:lpstr>Recapping types of distributions</vt:lpstr>
      <vt:lpstr>Similarities</vt:lpstr>
      <vt:lpstr>Continuous random variables</vt:lpstr>
      <vt:lpstr>The addition rule</vt:lpstr>
      <vt:lpstr>The addition rule (cont.)‏</vt:lpstr>
      <vt:lpstr>The multiplication rule</vt:lpstr>
      <vt:lpstr>The multiplication rule (cont.)‏</vt:lpstr>
      <vt:lpstr>The addition rule, revisited.</vt:lpstr>
      <vt:lpstr>Empirical validation of  probability laws</vt:lpstr>
      <vt:lpstr>Bayes' theorem</vt:lpstr>
      <vt:lpstr>Deriving Bayes’ theorem</vt:lpstr>
      <vt:lpstr>Example of Bayes’ theorem</vt:lpstr>
      <vt:lpstr>Here’s a hypothetical table</vt:lpstr>
      <vt:lpstr>From that table, we can get:</vt:lpstr>
      <vt:lpstr>But a pharmaceutical company gives us: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19</cp:revision>
  <cp:lastPrinted>2020-09-24T17:01:29Z</cp:lastPrinted>
  <dcterms:modified xsi:type="dcterms:W3CDTF">2020-09-24T17:27:32Z</dcterms:modified>
</cp:coreProperties>
</file>